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21945600" cy="32918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10512" userDrawn="1">
          <p15:clr>
            <a:srgbClr val="A4A3A4"/>
          </p15:clr>
        </p15:guide>
        <p15:guide id="2" pos="691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B7C4"/>
    <a:srgbClr val="FF9300"/>
    <a:srgbClr val="1D8A94"/>
    <a:srgbClr val="2EE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381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8"/>
    <p:restoredTop sz="94704"/>
  </p:normalViewPr>
  <p:slideViewPr>
    <p:cSldViewPr snapToGrid="0">
      <p:cViewPr>
        <p:scale>
          <a:sx n="50" d="100"/>
          <a:sy n="50" d="100"/>
        </p:scale>
        <p:origin x="952" y="168"/>
      </p:cViewPr>
      <p:guideLst>
        <p:guide orient="horz" pos="10512"/>
        <p:guide pos="6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11" Type="http://schemas.openxmlformats.org/officeDocument/2006/relationships/customXml" Target="../customXml/item3.xml"/><Relationship Id="rId5" Type="http://schemas.openxmlformats.org/officeDocument/2006/relationships/viewProps" Target="viewProps.xml"/><Relationship Id="rId10" Type="http://schemas.openxmlformats.org/officeDocument/2006/relationships/customXml" Target="../customXml/item2.xml"/><Relationship Id="rId4" Type="http://schemas.openxmlformats.org/officeDocument/2006/relationships/presProps" Target="presProps.xml"/><Relationship Id="rId9" Type="http://schemas.openxmlformats.org/officeDocument/2006/relationships/customXml" Target="../customXml/item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pp, Stephanie S. (sss5sc)" userId="S::sss5sc@virginia.edu::32ad11e2-6e98-46b4-87f4-a31b3ad2ebba" providerId="AD" clId="Web-{D9169211-4B2C-960F-CB4C-D5A1088F055C}"/>
    <pc:docChg chg="modSld">
      <pc:chgData name="Shipp, Stephanie S. (sss5sc)" userId="S::sss5sc@virginia.edu::32ad11e2-6e98-46b4-87f4-a31b3ad2ebba" providerId="AD" clId="Web-{D9169211-4B2C-960F-CB4C-D5A1088F055C}" dt="2019-08-05T12:41:10.144" v="12" actId="20577"/>
      <pc:docMkLst>
        <pc:docMk/>
      </pc:docMkLst>
      <pc:sldChg chg="modSp">
        <pc:chgData name="Shipp, Stephanie S. (sss5sc)" userId="S::sss5sc@virginia.edu::32ad11e2-6e98-46b4-87f4-a31b3ad2ebba" providerId="AD" clId="Web-{D9169211-4B2C-960F-CB4C-D5A1088F055C}" dt="2019-08-05T12:41:10.128" v="11" actId="20577"/>
        <pc:sldMkLst>
          <pc:docMk/>
          <pc:sldMk cId="3135254326" sldId="257"/>
        </pc:sldMkLst>
        <pc:spChg chg="mod">
          <ac:chgData name="Shipp, Stephanie S. (sss5sc)" userId="S::sss5sc@virginia.edu::32ad11e2-6e98-46b4-87f4-a31b3ad2ebba" providerId="AD" clId="Web-{D9169211-4B2C-960F-CB4C-D5A1088F055C}" dt="2019-08-05T12:41:10.128" v="11" actId="20577"/>
          <ac:spMkLst>
            <pc:docMk/>
            <pc:sldMk cId="3135254326" sldId="257"/>
            <ac:spMk id="39" creationId="{00000000-0000-0000-0000-000000000000}"/>
          </ac:spMkLst>
        </pc:spChg>
        <pc:spChg chg="mod">
          <ac:chgData name="Shipp, Stephanie S. (sss5sc)" userId="S::sss5sc@virginia.edu::32ad11e2-6e98-46b4-87f4-a31b3ad2ebba" providerId="AD" clId="Web-{D9169211-4B2C-960F-CB4C-D5A1088F055C}" dt="2019-08-05T12:40:15.347" v="0" actId="1076"/>
          <ac:spMkLst>
            <pc:docMk/>
            <pc:sldMk cId="3135254326" sldId="257"/>
            <ac:spMk id="41" creationId="{8B5079BF-37C1-3C4E-ABF5-C28E067F2D3B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tiff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" name="Shape 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685800"/>
            <a:ext cx="228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84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mpla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95" y="-65166"/>
            <a:ext cx="22754146" cy="32331953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998" y="-620308"/>
            <a:ext cx="22039596" cy="3355835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143125" y="10994231"/>
            <a:ext cx="17659350" cy="5572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85725" tIns="85725" rIns="85725" bIns="85725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2143125" y="16737806"/>
            <a:ext cx="17659350" cy="1907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85725" tIns="85725" rIns="85725" bIns="85725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493705" y="23917275"/>
            <a:ext cx="946760" cy="989758"/>
          </a:xfrm>
          <a:prstGeom prst="rect">
            <a:avLst/>
          </a:prstGeom>
          <a:ln w="12700">
            <a:miter lim="400000"/>
          </a:ln>
        </p:spPr>
        <p:txBody>
          <a:bodyPr wrap="none" lIns="85725" tIns="85725" rIns="85725" bIns="85725">
            <a:spAutoFit/>
          </a:bodyPr>
          <a:lstStyle>
            <a:lvl1pPr>
              <a:defRPr sz="5400" b="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med"/>
  <p:txStyles>
    <p:title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3556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7112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0668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4224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1pPr>
      <a:lvl2pPr marL="0" marR="0" indent="228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2pPr>
      <a:lvl3pPr marL="0" marR="0" indent="457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3pPr>
      <a:lvl4pPr marL="0" marR="0" indent="685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4pPr>
      <a:lvl5pPr marL="0" marR="0" indent="9144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5pPr>
      <a:lvl6pPr marL="0" marR="0" indent="11430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6pPr>
      <a:lvl7pPr marL="0" marR="0" indent="1371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7pPr>
      <a:lvl8pPr marL="0" marR="0" indent="1600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8pPr>
      <a:lvl9pPr marL="0" marR="0" indent="1828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128566-E38E-BC4C-840C-5434A3B09FE0}"/>
              </a:ext>
            </a:extLst>
          </p:cNvPr>
          <p:cNvSpPr/>
          <p:nvPr/>
        </p:nvSpPr>
        <p:spPr>
          <a:xfrm>
            <a:off x="10872304" y="25946104"/>
            <a:ext cx="10236405" cy="5211911"/>
          </a:xfrm>
          <a:prstGeom prst="rect">
            <a:avLst/>
          </a:prstGeom>
          <a:solidFill>
            <a:srgbClr val="00206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2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5061" y="31340895"/>
            <a:ext cx="7135281" cy="107177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ITLE OF RESEARCH STUDY in 54 pt"/>
          <p:cNvSpPr txBox="1"/>
          <p:nvPr/>
        </p:nvSpPr>
        <p:spPr>
          <a:xfrm>
            <a:off x="1141183" y="315956"/>
            <a:ext cx="12598001" cy="1892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none" lIns="114300" tIns="114300" rIns="114300" bIns="114300" anchor="b">
            <a:spAutoFit/>
          </a:bodyPr>
          <a:lstStyle>
            <a:lvl1pPr algn="l" defTabSz="1314450">
              <a:defRPr sz="5400" b="0" cap="all">
                <a:solidFill>
                  <a:srgbClr val="EE6419"/>
                </a:solidFill>
                <a:latin typeface="ITC Franklin Gothic Std Demi Co"/>
                <a:ea typeface="ITC Franklin Gothic Std Demi Co"/>
                <a:cs typeface="ITC Franklin Gothic Std Demi Co"/>
                <a:sym typeface="ITC Franklin Gothic Std Demi Co"/>
              </a:defRPr>
            </a:lvl1pPr>
          </a:lstStyle>
          <a:p>
            <a:r>
              <a:rPr lang="en-US" dirty="0">
                <a:latin typeface="ITC Franklin Gothic Std Dm Cd"/>
                <a:cs typeface="ITC Franklin Gothic Std Dm Cd"/>
              </a:rPr>
              <a:t>Measuring the public funding of </a:t>
            </a:r>
            <a:r>
              <a:rPr lang="en-US" dirty="0" err="1">
                <a:latin typeface="ITC Franklin Gothic Std Dm Cd"/>
                <a:cs typeface="ITC Franklin Gothic Std Dm Cd"/>
              </a:rPr>
              <a:t>R&amp;d</a:t>
            </a:r>
            <a:r>
              <a:rPr lang="en-US" dirty="0">
                <a:latin typeface="ITC Franklin Gothic Std Dm Cd"/>
                <a:cs typeface="ITC Franklin Gothic Std Dm Cd"/>
              </a:rPr>
              <a:t>:</a:t>
            </a:r>
          </a:p>
          <a:p>
            <a:r>
              <a:rPr lang="en-US" dirty="0">
                <a:latin typeface="ITC Franklin Gothic Std Dm Cd"/>
                <a:cs typeface="ITC Franklin Gothic Std Dm Cd"/>
              </a:rPr>
              <a:t>A feasibility study</a:t>
            </a:r>
            <a:endParaRPr dirty="0">
              <a:latin typeface="ITC Franklin Gothic Std Dm Cd"/>
              <a:cs typeface="ITC Franklin Gothic Std Dm Cd"/>
            </a:endParaRPr>
          </a:p>
        </p:txBody>
      </p:sp>
      <p:sp>
        <p:nvSpPr>
          <p:cNvPr id="39" name="Your Name, Graduate Student Name, Post Doc Name, Advisor…"/>
          <p:cNvSpPr txBox="1"/>
          <p:nvPr/>
        </p:nvSpPr>
        <p:spPr>
          <a:xfrm>
            <a:off x="1137102" y="1996147"/>
            <a:ext cx="11846192" cy="1835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none" lIns="114300" tIns="114300" rIns="114300" bIns="114300" anchor="ctr">
            <a:spAutoFit/>
          </a:bodyPr>
          <a:lstStyle/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/>
                <a:cs typeface="ITC Franklin Gothic Std Book"/>
              </a:rPr>
              <a:t>DSPG Team: Sean Pietrowicz (University of Notre Dame), Alyssa </a:t>
            </a:r>
            <a:r>
              <a:rPr lang="en-US" sz="2400" b="0" dirty="0" err="1">
                <a:latin typeface="ITC Franklin Gothic Std Book"/>
                <a:cs typeface="ITC Franklin Gothic Std Book"/>
              </a:rPr>
              <a:t>Fowers</a:t>
            </a:r>
            <a:r>
              <a:rPr lang="en-US" sz="2400" b="0" dirty="0">
                <a:latin typeface="ITC Franklin Gothic Std Book"/>
                <a:cs typeface="ITC Franklin Gothic Std Book"/>
              </a:rPr>
              <a:t> (University of Miami)</a:t>
            </a:r>
          </a:p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/>
                <a:cs typeface="ITC Franklin Gothic Std Book"/>
              </a:rPr>
              <a:t>SDAD Team:  Samantha Cohen, J</a:t>
            </a:r>
            <a:r>
              <a:rPr lang="en-US" sz="2400" b="0" dirty="0">
                <a:cs typeface="ITC Franklin Gothic Std Book"/>
              </a:rPr>
              <a:t>oel Thurston,</a:t>
            </a:r>
            <a:r>
              <a:rPr lang="en-US" sz="2400" b="0" dirty="0">
                <a:latin typeface="ITC Franklin Gothic Std"/>
                <a:cs typeface="ITC Franklin Gothic Std Book"/>
              </a:rPr>
              <a:t> </a:t>
            </a:r>
            <a:r>
              <a:rPr lang="en-US" sz="2400" b="0" dirty="0">
                <a:latin typeface="ITC Franklin Gothic Std Book"/>
                <a:cs typeface="ITC Franklin Gothic Std Book"/>
              </a:rPr>
              <a:t>Stephanie Shipp</a:t>
            </a:r>
            <a:endParaRPr lang="en-US" sz="2400" dirty="0">
              <a:latin typeface="ITC Franklin Gothic Std Book"/>
            </a:endParaRPr>
          </a:p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Sponsor: John Jankowski, Chris </a:t>
            </a:r>
            <a:r>
              <a:rPr lang="en-US" sz="2400" b="0" dirty="0" err="1">
                <a:latin typeface="ITC Franklin Gothic Std Book" panose="020B0504030503020204" pitchFamily="34" charset="0"/>
                <a:cs typeface="ITC Franklin Gothic Std Book"/>
              </a:rPr>
              <a:t>Pece</a:t>
            </a: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, Gary Anderson, Audrey </a:t>
            </a:r>
            <a:r>
              <a:rPr lang="en-US" sz="2400" b="0" dirty="0" err="1">
                <a:latin typeface="ITC Franklin Gothic Std Book" panose="020B0504030503020204" pitchFamily="34" charset="0"/>
                <a:cs typeface="ITC Franklin Gothic Std Book"/>
              </a:rPr>
              <a:t>Kindlon</a:t>
            </a: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, NCSES</a:t>
            </a:r>
            <a:endParaRPr lang="en-US" b="0" dirty="0">
              <a:latin typeface="ITC Franklin Gothic Std Book" panose="020B0504030503020204" pitchFamily="34" charset="0"/>
              <a:cs typeface="ITC Franklin Gothic Std Book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478B9E-6C85-8945-A0CB-4463D2E71A03}"/>
              </a:ext>
            </a:extLst>
          </p:cNvPr>
          <p:cNvSpPr txBox="1"/>
          <p:nvPr/>
        </p:nvSpPr>
        <p:spPr>
          <a:xfrm>
            <a:off x="11127049" y="25993983"/>
            <a:ext cx="9963293" cy="46748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Conclusions</a:t>
            </a:r>
            <a:endParaRPr lang="en-US" sz="2800" b="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algn="l"/>
            <a:r>
              <a:rPr lang="en-US" sz="28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Yes, it is feasible to estimate R&amp;D spending with publicly available data.</a:t>
            </a:r>
            <a:r>
              <a:rPr lang="en-US" sz="22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Using project funding indicators in USA Spending, we produced estimates of S&amp;E funding similar to those in the FSS.</a:t>
            </a:r>
          </a:p>
          <a:p>
            <a:pPr algn="l"/>
            <a:endParaRPr lang="en-US" sz="1600" b="0" dirty="0">
              <a:solidFill>
                <a:schemeClr val="bg1"/>
              </a:solidFill>
              <a:latin typeface="ITC Franklin Gothic Std Book" panose="020B050403050302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Future Work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Refine and measure subtypes of S&amp;E and R&amp;D</a:t>
            </a:r>
          </a:p>
          <a:p>
            <a:pPr marL="285750" indent="-285750" algn="l">
              <a:spcBef>
                <a:spcPts val="1000"/>
              </a:spcBef>
              <a:buFont typeface="Arial,Sans-Serif"/>
              <a:buChar char="•"/>
            </a:pPr>
            <a:r>
              <a:rPr lang="en-US" sz="22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Use additional microdata, e.g. abstracts, to assess whether basic, applied, and development research can be identified</a:t>
            </a:r>
          </a:p>
          <a:p>
            <a:pPr marL="285750" indent="-285750" algn="l">
              <a:spcBef>
                <a:spcPts val="1000"/>
              </a:spcBef>
              <a:buFont typeface="Arial,Sans-Serif"/>
              <a:buChar char="•"/>
            </a:pPr>
            <a:r>
              <a:rPr lang="en-US" sz="22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Examine agency-specific databases to fill in additional information beyond USA Spending</a:t>
            </a:r>
            <a:endParaRPr lang="en-US" dirty="0">
              <a:solidFill>
                <a:schemeClr val="bg1"/>
              </a:solidFill>
              <a:latin typeface="ITC Franklin Gothic Std Book" panose="020B0504030503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3F6DEC-12C0-E747-B930-75889363D962}"/>
              </a:ext>
            </a:extLst>
          </p:cNvPr>
          <p:cNvSpPr txBox="1"/>
          <p:nvPr/>
        </p:nvSpPr>
        <p:spPr>
          <a:xfrm>
            <a:off x="1198127" y="7318866"/>
            <a:ext cx="19769328" cy="665567"/>
          </a:xfrm>
          <a:prstGeom prst="rect">
            <a:avLst/>
          </a:prstGeom>
          <a:solidFill>
            <a:srgbClr val="28B7C4">
              <a:alpha val="44706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ITC Franklin Gothic Std Book" panose="020B0504030503020204" pitchFamily="34" charset="0"/>
              </a:rPr>
              <a:t>Methods: Identifying Science and Engineering funding in USA Spending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DF63EA-DC21-6F47-A227-6467EABE6817}"/>
              </a:ext>
            </a:extLst>
          </p:cNvPr>
          <p:cNvSpPr/>
          <p:nvPr/>
        </p:nvSpPr>
        <p:spPr>
          <a:xfrm>
            <a:off x="1198126" y="3959490"/>
            <a:ext cx="9323862" cy="2881558"/>
          </a:xfrm>
          <a:prstGeom prst="rect">
            <a:avLst/>
          </a:prstGeom>
          <a:solidFill>
            <a:srgbClr val="00206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ranklin Gothic Book" panose="020B0503020102020204" pitchFamily="34" charset="0"/>
                <a:cs typeface="Arial"/>
              </a:rPr>
              <a:t>Can we estimate government spending on research and development using publicly available administrative data?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49912F-411E-2E41-A5CD-ABD0FC3EB6FA}"/>
              </a:ext>
            </a:extLst>
          </p:cNvPr>
          <p:cNvSpPr/>
          <p:nvPr/>
        </p:nvSpPr>
        <p:spPr>
          <a:xfrm>
            <a:off x="10872304" y="4656854"/>
            <a:ext cx="9970526" cy="1828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Research and Development (R&amp;D) is basic and applied research and technological development. R&amp;D is a subset of Science and Engineering (S&amp;E), which also includes training, conferences, and fellowships.</a:t>
            </a:r>
            <a:r>
              <a:rPr lang="en-US" sz="24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</a:t>
            </a:r>
            <a:endParaRPr lang="en-US" sz="2400" dirty="0">
              <a:solidFill>
                <a:schemeClr val="tx1"/>
              </a:solidFill>
              <a:latin typeface="ITC Franklin Gothic Std Book" panose="020B0504030503020204" pitchFamily="34" charset="0"/>
              <a:sym typeface="Helvetica Neue Medium"/>
            </a:endParaRPr>
          </a:p>
          <a:p>
            <a:pPr algn="l"/>
            <a:endParaRPr lang="en-US" sz="2400" b="0" dirty="0">
              <a:solidFill>
                <a:schemeClr val="tx1"/>
              </a:solidFill>
              <a:latin typeface="ITC Franklin Gothic Std Book" panose="020B0504030503020204" pitchFamily="34" charset="0"/>
              <a:sym typeface="Helvetica Neue Medium"/>
            </a:endParaRPr>
          </a:p>
          <a:p>
            <a:pPr algn="l"/>
            <a:r>
              <a:rPr lang="en-US" sz="2400" b="0" dirty="0">
                <a:solidFill>
                  <a:schemeClr val="tx1"/>
                </a:solidFill>
                <a:latin typeface="ITC Franklin Gothic Std Book" panose="020B0504030503020204" pitchFamily="34" charset="0"/>
                <a:sym typeface="Helvetica Neue Medium"/>
              </a:rPr>
              <a:t>We examined spending from 6 federal agencies in fiscal year 2016 to determine the feasibility of identifying transactions related to S&amp;E and R&amp;D. These 6 agencies (DOD, DOE, USDA, NASA, NIH, NSF) accounted for 97% of all R&amp;D funding in the 2016 fiscal year.</a:t>
            </a:r>
            <a:endParaRPr lang="en-US" sz="2400" dirty="0">
              <a:solidFill>
                <a:schemeClr val="tx1"/>
              </a:solidFill>
              <a:latin typeface="ITC Franklin Gothic Std Book" panose="020B0504030503020204" pitchFamily="34" charset="0"/>
            </a:endParaRPr>
          </a:p>
          <a:p>
            <a:pPr marL="0" marR="0" indent="0" algn="l" defTabSz="197167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1F016A-BB2A-FD4D-A024-5DC2F3E08735}"/>
              </a:ext>
            </a:extLst>
          </p:cNvPr>
          <p:cNvSpPr/>
          <p:nvPr/>
        </p:nvSpPr>
        <p:spPr>
          <a:xfrm>
            <a:off x="1198126" y="20336385"/>
            <a:ext cx="19769328" cy="50001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817F8B-F142-8142-8FEF-A13AC6E2D997}"/>
              </a:ext>
            </a:extLst>
          </p:cNvPr>
          <p:cNvSpPr txBox="1"/>
          <p:nvPr/>
        </p:nvSpPr>
        <p:spPr>
          <a:xfrm>
            <a:off x="1198126" y="8021852"/>
            <a:ext cx="4630313" cy="4666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0" dirty="0">
                <a:latin typeface="ITC Franklin Gothic Std Book" panose="020B0504030503020204" pitchFamily="34" charset="0"/>
              </a:rPr>
              <a:t>Data Source: USA Spending</a:t>
            </a:r>
            <a:endParaRPr lang="en-US" sz="2200" b="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Maintained by Treasury Department, Bureau of the Fiscal Service since 2008</a:t>
            </a: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Dataset includes all transactions between federal government and institutions of higher education in FY 2016</a:t>
            </a:r>
            <a:endParaRPr lang="en-US" sz="220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174,377 grant-related transactions </a:t>
            </a:r>
            <a:endParaRPr lang="en-US" sz="220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126,617 contract-related transactions</a:t>
            </a:r>
            <a:endParaRPr lang="en-US" sz="2200" dirty="0">
              <a:latin typeface="ITC Franklin Gothic Std Book" panose="020B0504030503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8854F5B-540B-AC4E-AD91-2325B43CA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439" y="9363998"/>
            <a:ext cx="10508702" cy="2678343"/>
          </a:xfrm>
          <a:prstGeom prst="rect">
            <a:avLst/>
          </a:prstGeom>
        </p:spPr>
      </p:pic>
      <p:sp>
        <p:nvSpPr>
          <p:cNvPr id="41" name="Body Text - Franklin Gothic Book - 22">
            <a:extLst>
              <a:ext uri="{FF2B5EF4-FFF2-40B4-BE49-F238E27FC236}">
                <a16:creationId xmlns:a16="http://schemas.microsoft.com/office/drawing/2014/main" id="{8B5079BF-37C1-3C4E-ABF5-C28E067F2D3B}"/>
              </a:ext>
            </a:extLst>
          </p:cNvPr>
          <p:cNvSpPr txBox="1"/>
          <p:nvPr/>
        </p:nvSpPr>
        <p:spPr>
          <a:xfrm>
            <a:off x="16214305" y="8403637"/>
            <a:ext cx="4894405" cy="3971344"/>
          </a:xfrm>
          <a:prstGeom prst="rect">
            <a:avLst/>
          </a:prstGeom>
          <a:noFill/>
          <a:ln w="127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square" lIns="114300" tIns="114300" rIns="114300" bIns="114300" anchor="ctr">
            <a:spAutoFit/>
          </a:bodyPr>
          <a:lstStyle>
            <a:lvl1pPr algn="l" defTabSz="1314450">
              <a:defRPr sz="2200" b="0"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ITC Franklin Gothic Std Book" panose="020B0504030503020204" pitchFamily="34" charset="0"/>
              </a:rPr>
              <a:t>Benchmarking: The Federal Support Survey (FSS)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en-US" dirty="0">
                <a:latin typeface="ITC Franklin Gothic Std Book" panose="020B0504030503020204" pitchFamily="34" charset="0"/>
              </a:rPr>
              <a:t>The Survey of Federal Science and Engineering Support to Universities, Colleges, and Nonprofit Institutions (FSS) is run by the NCSES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en-US" dirty="0">
                <a:latin typeface="ITC Franklin Gothic Std Book" panose="020B0504030503020204" pitchFamily="34" charset="0"/>
              </a:rPr>
              <a:t>Yearly</a:t>
            </a:r>
            <a:r>
              <a:rPr lang="en-US" sz="2200" b="0" dirty="0">
                <a:latin typeface="ITC Franklin Gothic Std Book" panose="020B0504030503020204" pitchFamily="34" charset="0"/>
              </a:rPr>
              <a:t> census of R&amp;D and S&amp;E funding; </a:t>
            </a:r>
            <a:r>
              <a:rPr lang="en-US" dirty="0">
                <a:latin typeface="ITC Franklin Gothic Std Book" panose="020B0504030503020204" pitchFamily="34" charset="0"/>
              </a:rPr>
              <a:t>used FY 2016 data in analysis</a:t>
            </a:r>
            <a:endParaRPr lang="en-US" sz="2200" dirty="0">
              <a:latin typeface="ITC Franklin Gothic Std Book" panose="020B0504030503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AB1375-AA27-CC4C-AB76-0172BEFCEFA0}"/>
              </a:ext>
            </a:extLst>
          </p:cNvPr>
          <p:cNvSpPr txBox="1"/>
          <p:nvPr/>
        </p:nvSpPr>
        <p:spPr>
          <a:xfrm>
            <a:off x="1350527" y="13157204"/>
            <a:ext cx="19769328" cy="665567"/>
          </a:xfrm>
          <a:prstGeom prst="rect">
            <a:avLst/>
          </a:prstGeom>
          <a:solidFill>
            <a:srgbClr val="28B7C4">
              <a:alpha val="44706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3200">
                <a:latin typeface="ITC Franklin Gothic Std Book" panose="020B0504030503020204" pitchFamily="34" charset="0"/>
              </a:defRPr>
            </a:lvl1pPr>
          </a:lstStyle>
          <a:p>
            <a:r>
              <a:rPr lang="en-US" dirty="0"/>
              <a:t>Results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6935EA-1DEA-A645-A5F3-06737A4A53C9}"/>
              </a:ext>
            </a:extLst>
          </p:cNvPr>
          <p:cNvSpPr txBox="1"/>
          <p:nvPr/>
        </p:nvSpPr>
        <p:spPr>
          <a:xfrm>
            <a:off x="7242492" y="7984383"/>
            <a:ext cx="8137716" cy="14657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0" dirty="0">
                <a:latin typeface="ITC Franklin Gothic Std Book" panose="020B0504030503020204" pitchFamily="34" charset="0"/>
              </a:rPr>
              <a:t>Catalog of Federal Domestic Assistance (CFDA) numbers explain intended use of grants. CFDA codes could identify S&amp;E, but not specifically R&amp;D.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450C35C-CCAD-FD46-9315-84DE36C560D6}"/>
              </a:ext>
            </a:extLst>
          </p:cNvPr>
          <p:cNvSpPr txBox="1"/>
          <p:nvPr/>
        </p:nvSpPr>
        <p:spPr>
          <a:xfrm>
            <a:off x="8158305" y="11961426"/>
            <a:ext cx="5308666" cy="8810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0">
                <a:latin typeface="Franklin Gothic Medium" panose="020B0603020102020204" pitchFamily="34" charset="0"/>
              </a:rPr>
              <a:t>Product &amp; Service Codes (PSC) </a:t>
            </a:r>
            <a:r>
              <a:rPr lang="en-US" sz="2200" b="0">
                <a:latin typeface="Franklin Gothic Book" panose="020B0503020102020204" pitchFamily="34" charset="0"/>
              </a:rPr>
              <a:t>classify contracts by purpose (including R&amp;D)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8AA9C76-70E9-4E49-B95A-38F79D97CF68}"/>
              </a:ext>
            </a:extLst>
          </p:cNvPr>
          <p:cNvSpPr/>
          <p:nvPr/>
        </p:nvSpPr>
        <p:spPr>
          <a:xfrm>
            <a:off x="920273" y="26765112"/>
            <a:ext cx="9601715" cy="4308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Federal </a:t>
            </a:r>
            <a:r>
              <a:rPr lang="en-US" sz="2200" b="0" dirty="0" err="1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RePORTER</a:t>
            </a: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 is an NIH-run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 public database of R&amp;D funding: accurate, but not comprehensive</a:t>
            </a:r>
            <a:endParaRPr lang="en-US" sz="2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Used as a sample of R&amp;D grants to test accuracy of our classification method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marR="0" algn="l" defTabSz="1971675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  <a:sym typeface="Helvetica Neue Medium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Result: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The Classification method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identified 99.9% of the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R&amp;D grants found in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Federal </a:t>
            </a:r>
            <a:r>
              <a:rPr lang="en-US" sz="2200" b="0" dirty="0" err="1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RePORTER</a:t>
            </a: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.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</p:txBody>
      </p:sp>
      <p:graphicFrame>
        <p:nvGraphicFramePr>
          <p:cNvPr id="36" name="Table 8">
            <a:extLst>
              <a:ext uri="{FF2B5EF4-FFF2-40B4-BE49-F238E27FC236}">
                <a16:creationId xmlns:a16="http://schemas.microsoft.com/office/drawing/2014/main" id="{6094414C-3A2F-664C-B87E-6E03DDFB80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196336"/>
              </p:ext>
            </p:extLst>
          </p:nvPr>
        </p:nvGraphicFramePr>
        <p:xfrm>
          <a:off x="6031714" y="28929455"/>
          <a:ext cx="2816938" cy="10457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6327">
                  <a:extLst>
                    <a:ext uri="{9D8B030D-6E8A-4147-A177-3AD203B41FA5}">
                      <a16:colId xmlns:a16="http://schemas.microsoft.com/office/drawing/2014/main" val="263708449"/>
                    </a:ext>
                  </a:extLst>
                </a:gridCol>
                <a:gridCol w="1420611">
                  <a:extLst>
                    <a:ext uri="{9D8B030D-6E8A-4147-A177-3AD203B41FA5}">
                      <a16:colId xmlns:a16="http://schemas.microsoft.com/office/drawing/2014/main" val="556084861"/>
                    </a:ext>
                  </a:extLst>
                </a:gridCol>
              </a:tblGrid>
              <a:tr h="522884"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69,932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19,252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1144715"/>
                  </a:ext>
                </a:extLst>
              </a:tr>
              <a:tr h="522884"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93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3759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549168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67B76B45-E195-3640-AEE5-83CE56A11FB8}"/>
              </a:ext>
            </a:extLst>
          </p:cNvPr>
          <p:cNvSpPr txBox="1"/>
          <p:nvPr/>
        </p:nvSpPr>
        <p:spPr>
          <a:xfrm>
            <a:off x="5903778" y="28169432"/>
            <a:ext cx="2816939" cy="6655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Found in Federal Reporter</a:t>
            </a:r>
          </a:p>
          <a:p>
            <a:r>
              <a:rPr lang="en-US" sz="1600" b="0">
                <a:solidFill>
                  <a:schemeClr val="tx1"/>
                </a:solidFill>
                <a:latin typeface="Franklin Gothic Book"/>
              </a:rPr>
              <a:t>             Yes      	    No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C30FAF9-02B5-014D-BC6C-A96B596EAE7C}"/>
              </a:ext>
            </a:extLst>
          </p:cNvPr>
          <p:cNvSpPr txBox="1"/>
          <p:nvPr/>
        </p:nvSpPr>
        <p:spPr>
          <a:xfrm rot="16200000">
            <a:off x="4473764" y="28654175"/>
            <a:ext cx="1948240" cy="9117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Identified as S&amp;E in </a:t>
            </a:r>
          </a:p>
          <a:p>
            <a:pPr algn="l"/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USA Spending</a:t>
            </a:r>
          </a:p>
          <a:p>
            <a:pPr algn="l"/>
            <a:r>
              <a:rPr lang="en-US" sz="1600" b="0">
                <a:solidFill>
                  <a:schemeClr val="tx1"/>
                </a:solidFill>
                <a:latin typeface="Franklin Gothic Book"/>
              </a:rPr>
              <a:t>    No    Yes</a:t>
            </a:r>
            <a:endParaRPr lang="en-US" sz="1600">
              <a:solidFill>
                <a:schemeClr val="tx1"/>
              </a:solidFill>
              <a:latin typeface="Franklin Gothic Book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6EB3FA6-3927-3143-93B2-3B7897786BDD}"/>
              </a:ext>
            </a:extLst>
          </p:cNvPr>
          <p:cNvSpPr/>
          <p:nvPr/>
        </p:nvSpPr>
        <p:spPr>
          <a:xfrm>
            <a:off x="920273" y="25975247"/>
            <a:ext cx="9294988" cy="607280"/>
          </a:xfrm>
          <a:prstGeom prst="rect">
            <a:avLst/>
          </a:prstGeom>
          <a:solidFill>
            <a:srgbClr val="28B7C4">
              <a:alpha val="60392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ITC Franklin Gothic Std Book" panose="020B0504030503020204" pitchFamily="34" charset="0"/>
              </a:rPr>
              <a:t>Checking Our Work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5B10AFF-AABE-6643-967A-56DB89F2D4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50526" y="13827110"/>
            <a:ext cx="19758183" cy="1176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543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AE3D1135F4E41AB498540A40487BD" ma:contentTypeVersion="18" ma:contentTypeDescription="Create a new document." ma:contentTypeScope="" ma:versionID="15adbd330118f8d06bc6615d15ac85a9">
  <xsd:schema xmlns:xsd="http://www.w3.org/2001/XMLSchema" xmlns:xs="http://www.w3.org/2001/XMLSchema" xmlns:p="http://schemas.microsoft.com/office/2006/metadata/properties" xmlns:ns2="7a2657dd-b8a5-4c99-8d51-b0b9d254c989" xmlns:ns3="5ba80a41-9917-4a22-8f13-cb051ddce64c" targetNamespace="http://schemas.microsoft.com/office/2006/metadata/properties" ma:root="true" ma:fieldsID="f6a41e235a72bf34fead84cba91ed4b2" ns2:_="" ns3:_="">
    <xsd:import namespace="7a2657dd-b8a5-4c99-8d51-b0b9d254c989"/>
    <xsd:import namespace="5ba80a41-9917-4a22-8f13-cb051ddce6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2657dd-b8a5-4c99-8d51-b0b9d254c9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d038b50-52dc-447d-ac2e-a29bd036c4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a80a41-9917-4a22-8f13-cb051ddce64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ceef030-0fd2-4c4f-af00-feafa4f18198}" ma:internalName="TaxCatchAll" ma:showField="CatchAllData" ma:web="5ba80a41-9917-4a22-8f13-cb051ddce64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a2657dd-b8a5-4c99-8d51-b0b9d254c989">
      <Terms xmlns="http://schemas.microsoft.com/office/infopath/2007/PartnerControls"/>
    </lcf76f155ced4ddcb4097134ff3c332f>
    <TaxCatchAll xmlns="5ba80a41-9917-4a22-8f13-cb051ddce64c" xsi:nil="true"/>
  </documentManagement>
</p:properties>
</file>

<file path=customXml/itemProps1.xml><?xml version="1.0" encoding="utf-8"?>
<ds:datastoreItem xmlns:ds="http://schemas.openxmlformats.org/officeDocument/2006/customXml" ds:itemID="{04F04857-A7B5-4F25-ADB5-6813B5A8FAB6}"/>
</file>

<file path=customXml/itemProps2.xml><?xml version="1.0" encoding="utf-8"?>
<ds:datastoreItem xmlns:ds="http://schemas.openxmlformats.org/officeDocument/2006/customXml" ds:itemID="{49346800-E4CC-4A43-B256-793F3A7072B8}"/>
</file>

<file path=customXml/itemProps3.xml><?xml version="1.0" encoding="utf-8"?>
<ds:datastoreItem xmlns:ds="http://schemas.openxmlformats.org/officeDocument/2006/customXml" ds:itemID="{D6C21804-6FCA-479F-B77D-D58CC212F1AD}"/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314</Words>
  <Application>Microsoft Office PowerPoint</Application>
  <PresentationFormat>Custom</PresentationFormat>
  <Paragraphs>46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White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Samantha Cohen</dc:creator>
  <cp:lastModifiedBy>Grace Dusseau</cp:lastModifiedBy>
  <cp:revision>77</cp:revision>
  <cp:lastPrinted>2019-08-03T11:57:49Z</cp:lastPrinted>
  <dcterms:created xsi:type="dcterms:W3CDTF">2019-07-16T21:17:53Z</dcterms:created>
  <dcterms:modified xsi:type="dcterms:W3CDTF">2019-08-05T12:41:10Z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0x010100D45AE3D1135F4E41AB498540A40487BD</vt:lpwstr>
  </property>
</Properties>
</file>

<file path=docProps/thumbnail.jpeg>
</file>